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726" r:id="rId2"/>
    <p:sldId id="745" r:id="rId3"/>
    <p:sldId id="694" r:id="rId4"/>
    <p:sldId id="695" r:id="rId5"/>
    <p:sldId id="743" r:id="rId6"/>
    <p:sldId id="749" r:id="rId7"/>
    <p:sldId id="765" r:id="rId8"/>
    <p:sldId id="770" r:id="rId9"/>
    <p:sldId id="748" r:id="rId10"/>
    <p:sldId id="771" r:id="rId11"/>
    <p:sldId id="750" r:id="rId12"/>
    <p:sldId id="751" r:id="rId13"/>
    <p:sldId id="752" r:id="rId14"/>
    <p:sldId id="753" r:id="rId15"/>
    <p:sldId id="768" r:id="rId16"/>
    <p:sldId id="629" r:id="rId17"/>
    <p:sldId id="688" r:id="rId18"/>
    <p:sldId id="741" r:id="rId19"/>
    <p:sldId id="689" r:id="rId20"/>
    <p:sldId id="766" r:id="rId21"/>
    <p:sldId id="775" r:id="rId22"/>
    <p:sldId id="742" r:id="rId23"/>
    <p:sldId id="774" r:id="rId24"/>
    <p:sldId id="769" r:id="rId25"/>
    <p:sldId id="681" r:id="rId26"/>
    <p:sldId id="697" r:id="rId27"/>
    <p:sldId id="702" r:id="rId28"/>
    <p:sldId id="700" r:id="rId29"/>
    <p:sldId id="703" r:id="rId3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81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B70"/>
    <a:srgbClr val="006E8C"/>
    <a:srgbClr val="FFFF66"/>
    <a:srgbClr val="FFFF99"/>
    <a:srgbClr val="CCECFF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55" autoAdjust="0"/>
    <p:restoredTop sz="94699"/>
  </p:normalViewPr>
  <p:slideViewPr>
    <p:cSldViewPr snapToGrid="0" snapToObjects="1">
      <p:cViewPr varScale="1">
        <p:scale>
          <a:sx n="113" d="100"/>
          <a:sy n="113" d="100"/>
        </p:scale>
        <p:origin x="264" y="48"/>
      </p:cViewPr>
      <p:guideLst>
        <p:guide orient="horz" pos="1620"/>
        <p:guide pos="81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010" y="7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DEBBD1-6077-4938-811F-54E4AC433829}" type="datetimeFigureOut">
              <a:rPr lang="en-GB" smtClean="0"/>
              <a:t>15/11/2023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E77016-B761-47E8-ADDA-7F73F02D164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4563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8603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124765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02154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02849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88539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355512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3960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40190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65891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9208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3355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29159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25286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236449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2915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Properties and State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229100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9691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xfrm>
            <a:off x="1992313" y="309563"/>
            <a:ext cx="3476625" cy="182562"/>
          </a:xfrm>
          <a:noFill/>
        </p:spPr>
        <p:txBody>
          <a:bodyPr/>
          <a:lstStyle/>
          <a:p>
            <a:r>
              <a:rPr lang="en-GB"/>
              <a:t>Component Techniques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0215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5E3EC92-0BF8-B04C-BDA1-D36DC16EC2C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11061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836832" y="1597819"/>
            <a:ext cx="4975394" cy="1102519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Lesson #: Lesson Name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836831" y="2788538"/>
            <a:ext cx="497539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#.# 	Learning objective or      Sub-lesson Title</a:t>
            </a:r>
          </a:p>
        </p:txBody>
      </p:sp>
    </p:spTree>
    <p:extLst>
      <p:ext uri="{BB962C8B-B14F-4D97-AF65-F5344CB8AC3E}">
        <p14:creationId xmlns:p14="http://schemas.microsoft.com/office/powerpoint/2010/main" val="3128257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96ED5F27-70E5-4B4C-988B-9232507CFD0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0501" y="924309"/>
            <a:ext cx="7333862" cy="3742941"/>
          </a:xfrm>
        </p:spPr>
        <p:txBody>
          <a:bodyPr>
            <a:noAutofit/>
          </a:bodyPr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78137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D2225C24-701B-6B4D-B8C3-DFB49DB8C60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D37E7A5-C794-114A-A34F-0378290F7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01239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ctangle&#10;&#10;Description automatically generated with low confidence">
            <a:extLst>
              <a:ext uri="{FF2B5EF4-FFF2-40B4-BE49-F238E27FC236}">
                <a16:creationId xmlns:a16="http://schemas.microsoft.com/office/drawing/2014/main" id="{F5F86E6A-75F1-2D47-AE3C-B0A9022B4D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75D909E-3FE8-6F4D-8B9A-A9DF9A07F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342" y="36576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600" baseline="0">
                <a:solidFill>
                  <a:srgbClr val="FFFFFF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DBE6267E-0F06-BD40-979A-789D743881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501" y="924309"/>
            <a:ext cx="7333862" cy="3742941"/>
          </a:xfrm>
        </p:spPr>
        <p:txBody>
          <a:bodyPr>
            <a:noAutofit/>
          </a:bodyPr>
          <a:lstStyle>
            <a:lvl1pPr>
              <a:defRPr sz="2200" baseline="0">
                <a:latin typeface="Open Sans" panose="020B0606030504020204" pitchFamily="34" charset="0"/>
              </a:defRPr>
            </a:lvl1pPr>
            <a:lvl2pPr>
              <a:defRPr sz="2000" baseline="0">
                <a:latin typeface="Open Sans" panose="020B0606030504020204" pitchFamily="34" charset="0"/>
              </a:defRPr>
            </a:lvl2pPr>
            <a:lvl3pPr>
              <a:defRPr sz="1800" baseline="0">
                <a:latin typeface="Open Sans" panose="020B0606030504020204" pitchFamily="34" charset="0"/>
              </a:defRPr>
            </a:lvl3pPr>
            <a:lvl4pPr>
              <a:defRPr sz="1800" baseline="0">
                <a:latin typeface="Open Sans" panose="020B0606030504020204" pitchFamily="34" charset="0"/>
              </a:defRPr>
            </a:lvl4pPr>
            <a:lvl5pPr>
              <a:defRPr sz="18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938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5FA5AA-E7FF-BD49-A92D-7A87578950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95665" y="312434"/>
            <a:ext cx="5239240" cy="62809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chemeClr val="tx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32965" y="1365666"/>
            <a:ext cx="623368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454D4E"/>
                </a:solidFill>
                <a:latin typeface="Open Sans" panose="020B06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Course Title Here: </a:t>
            </a:r>
          </a:p>
          <a:p>
            <a:r>
              <a:rPr lang="en-US" dirty="0"/>
              <a:t>Subtitle Here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CF20B5-BDCC-4D4B-9EB2-D0FDA548FA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90887" y="3071448"/>
            <a:ext cx="924769" cy="11685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Insert </a:t>
            </a:r>
          </a:p>
          <a:p>
            <a:r>
              <a:rPr lang="en-US" dirty="0"/>
              <a:t>Author </a:t>
            </a:r>
          </a:p>
          <a:p>
            <a:r>
              <a:rPr lang="en-US" dirty="0"/>
              <a:t>Headshot </a:t>
            </a:r>
          </a:p>
          <a:p>
            <a:r>
              <a:rPr lang="en-US" dirty="0"/>
              <a:t>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98CCAB-E820-9A47-AD4C-1EB8C1B26AD7}"/>
              </a:ext>
            </a:extLst>
          </p:cNvPr>
          <p:cNvSpPr/>
          <p:nvPr userDrawn="1"/>
        </p:nvSpPr>
        <p:spPr>
          <a:xfrm>
            <a:off x="1787246" y="1365666"/>
            <a:ext cx="45719" cy="1314450"/>
          </a:xfrm>
          <a:prstGeom prst="rect">
            <a:avLst/>
          </a:prstGeom>
          <a:solidFill>
            <a:srgbClr val="005A6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69A88D-4483-164E-BD65-F3FA79A521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05610" y="3340896"/>
            <a:ext cx="3802750" cy="285750"/>
          </a:xfrm>
        </p:spPr>
        <p:txBody>
          <a:bodyPr>
            <a:noAutofit/>
          </a:bodyPr>
          <a:lstStyle>
            <a:lvl1pPr marL="0" indent="0">
              <a:buNone/>
              <a:defRPr sz="1600" b="1" i="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C2A0807-1CDE-5F49-A30A-6B9B299977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05138" y="3624753"/>
            <a:ext cx="2739170" cy="584200"/>
          </a:xfrm>
        </p:spPr>
        <p:txBody>
          <a:bodyPr>
            <a:normAutofit/>
          </a:bodyPr>
          <a:lstStyle>
            <a:lvl1pPr marL="0" indent="0">
              <a:buNone/>
              <a:defRPr sz="12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Lower Third Title</a:t>
            </a:r>
          </a:p>
        </p:txBody>
      </p:sp>
    </p:spTree>
    <p:extLst>
      <p:ext uri="{BB962C8B-B14F-4D97-AF65-F5344CB8AC3E}">
        <p14:creationId xmlns:p14="http://schemas.microsoft.com/office/powerpoint/2010/main" val="13717814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3823434-19E5-7244-957A-48409271A8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8620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6839712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4277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70CCCA5-FF07-3E49-BCA2-619E38AACDE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1"/>
            <a:ext cx="7552944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46140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344" y="946356"/>
            <a:ext cx="4038600" cy="3394472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394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Images or Char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56CC22-FD07-7A4D-847A-EADD8CC518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-78830"/>
            <a:ext cx="7556938" cy="557784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618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Gray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161795-AF74-6141-B77F-64153FAB4A6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831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Content_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0254D4-82EE-7743-8DC5-A96F5C6799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144371" y="-78830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60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7379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151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9A03A33-EFE2-8C43-836B-41753232C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05778" y="1"/>
            <a:ext cx="7548179" cy="56055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814537" y="814771"/>
            <a:ext cx="7539420" cy="3547021"/>
          </a:xfrm>
        </p:spPr>
        <p:txBody>
          <a:bodyPr>
            <a:no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46337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5FA5AA-E7FF-BD49-A92D-7A87578950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895665" y="312434"/>
            <a:ext cx="5239240" cy="62809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200" b="1" baseline="0">
                <a:solidFill>
                  <a:schemeClr val="tx1"/>
                </a:solidFill>
                <a:latin typeface="Open Sans" panose="020B0606030504020204" pitchFamily="34" charset="0"/>
              </a:defRPr>
            </a:lvl1pPr>
          </a:lstStyle>
          <a:p>
            <a:r>
              <a:rPr lang="en-US" dirty="0"/>
              <a:t>Introduction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832965" y="1365666"/>
            <a:ext cx="6233685" cy="1314450"/>
          </a:xfrm>
        </p:spPr>
        <p:txBody>
          <a:bodyPr>
            <a:normAutofit/>
          </a:bodyPr>
          <a:lstStyle>
            <a:lvl1pPr marL="685800" indent="-630936" algn="l">
              <a:buNone/>
              <a:tabLst>
                <a:tab pos="574675" algn="l"/>
              </a:tabLst>
              <a:defRPr sz="2800" b="0" baseline="0">
                <a:solidFill>
                  <a:srgbClr val="454D4E"/>
                </a:solidFill>
                <a:latin typeface="Open Sans" panose="020B0606030504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Course Title Here: </a:t>
            </a:r>
          </a:p>
          <a:p>
            <a:r>
              <a:rPr lang="en-US" dirty="0"/>
              <a:t>Subtitle Here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CF20B5-BDCC-4D4B-9EB2-D0FDA548FA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990887" y="3071448"/>
            <a:ext cx="924769" cy="116858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200"/>
            </a:lvl1pPr>
          </a:lstStyle>
          <a:p>
            <a:r>
              <a:rPr lang="en-US" dirty="0"/>
              <a:t>Insert </a:t>
            </a:r>
          </a:p>
          <a:p>
            <a:r>
              <a:rPr lang="en-US" dirty="0"/>
              <a:t>Author </a:t>
            </a:r>
          </a:p>
          <a:p>
            <a:r>
              <a:rPr lang="en-US" dirty="0"/>
              <a:t>Headshot </a:t>
            </a:r>
          </a:p>
          <a:p>
            <a:r>
              <a:rPr lang="en-US" dirty="0"/>
              <a:t>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98CCAB-E820-9A47-AD4C-1EB8C1B26AD7}"/>
              </a:ext>
            </a:extLst>
          </p:cNvPr>
          <p:cNvSpPr/>
          <p:nvPr userDrawn="1"/>
        </p:nvSpPr>
        <p:spPr>
          <a:xfrm>
            <a:off x="1787246" y="1365666"/>
            <a:ext cx="45719" cy="1314450"/>
          </a:xfrm>
          <a:prstGeom prst="rect">
            <a:avLst/>
          </a:prstGeom>
          <a:solidFill>
            <a:srgbClr val="005A6F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69A88D-4483-164E-BD65-F3FA79A521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005610" y="3340896"/>
            <a:ext cx="3802750" cy="285750"/>
          </a:xfrm>
        </p:spPr>
        <p:txBody>
          <a:bodyPr>
            <a:noAutofit/>
          </a:bodyPr>
          <a:lstStyle>
            <a:lvl1pPr marL="0" indent="0">
              <a:buNone/>
              <a:defRPr sz="1600" b="1" i="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Author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C2A0807-1CDE-5F49-A30A-6B9B299977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05138" y="3624753"/>
            <a:ext cx="2739170" cy="584200"/>
          </a:xfrm>
        </p:spPr>
        <p:txBody>
          <a:bodyPr>
            <a:normAutofit/>
          </a:bodyPr>
          <a:lstStyle>
            <a:lvl1pPr marL="0" indent="0">
              <a:buNone/>
              <a:defRPr sz="12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Lower Third Title</a:t>
            </a:r>
          </a:p>
        </p:txBody>
      </p:sp>
    </p:spTree>
    <p:extLst>
      <p:ext uri="{BB962C8B-B14F-4D97-AF65-F5344CB8AC3E}">
        <p14:creationId xmlns:p14="http://schemas.microsoft.com/office/powerpoint/2010/main" val="3209840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-Based Headsh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Shape&#10;&#10;Description automatically generated">
            <a:extLst>
              <a:ext uri="{FF2B5EF4-FFF2-40B4-BE49-F238E27FC236}">
                <a16:creationId xmlns:a16="http://schemas.microsoft.com/office/drawing/2014/main" id="{DB9BA875-8F0C-B043-BBB0-CF947572DB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F18C1000-CFD1-814F-9DAF-2DC7FBADDD9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6651" y="791375"/>
            <a:ext cx="2795075" cy="3560747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</a:lstStyle>
          <a:p>
            <a:endParaRPr lang="en-US" dirty="0"/>
          </a:p>
          <a:p>
            <a:r>
              <a:rPr lang="en-US" dirty="0"/>
              <a:t>Insert Author </a:t>
            </a:r>
          </a:p>
          <a:p>
            <a:r>
              <a:rPr lang="en-US" dirty="0"/>
              <a:t>Headshot 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4601DF-3D69-3D45-B976-F47622BD405E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57599" y="203200"/>
            <a:ext cx="5197231" cy="863804"/>
          </a:xfrm>
        </p:spPr>
        <p:txBody>
          <a:bodyPr>
            <a:normAutofit/>
          </a:bodyPr>
          <a:lstStyle>
            <a:lvl1pPr marL="0" indent="0">
              <a:buNone/>
              <a:defRPr sz="2000" b="1" i="0" kern="8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Lesson #: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0C425D4-B551-AD45-94B6-DB4297EE733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657600" y="1066800"/>
            <a:ext cx="4853353" cy="3284538"/>
          </a:xfrm>
        </p:spPr>
        <p:txBody>
          <a:bodyPr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600" i="0" baseline="0"/>
            </a:lvl1pPr>
          </a:lstStyle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1.1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1.2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1.3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1.4  Sub-lesson Title</a:t>
            </a:r>
          </a:p>
          <a:p>
            <a:pPr marL="0" indent="0">
              <a:buNone/>
            </a:pPr>
            <a:endParaRPr lang="en-US" sz="1600" i="1" baseline="0" dirty="0">
              <a:latin typeface="Open Sans" panose="020B0606030504020204" pitchFamily="34" charset="0"/>
            </a:endParaRPr>
          </a:p>
          <a:p>
            <a:pPr marL="0" indent="0">
              <a:buNone/>
            </a:pPr>
            <a:r>
              <a:rPr lang="en-US" sz="1600" baseline="0" dirty="0">
                <a:latin typeface="Open Sans" panose="020B0606030504020204" pitchFamily="34" charset="0"/>
              </a:rPr>
              <a:t>1.5  Sub-lesson Title</a:t>
            </a:r>
            <a:endParaRPr lang="en-US" sz="1600" i="1" baseline="0" dirty="0">
              <a:latin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518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B0A6C-EF38-9441-ADBF-8FE45FA6C46E}" type="datetimeFigureOut">
              <a:rPr lang="en-US" smtClean="0"/>
              <a:t>11/15/2023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32D76-6BE4-154B-A130-37D069E423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/>
          <p:cNvSpPr txBox="1">
            <a:spLocks/>
          </p:cNvSpPr>
          <p:nvPr userDrawn="1"/>
        </p:nvSpPr>
        <p:spPr>
          <a:xfrm>
            <a:off x="457200" y="210636"/>
            <a:ext cx="8229600" cy="560552"/>
          </a:xfrm>
          <a:prstGeom prst="rect">
            <a:avLst/>
          </a:prstGeom>
        </p:spPr>
        <p:txBody>
          <a:bodyPr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chemeClr val="tx1"/>
                </a:solidFill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3747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6" r:id="rId5"/>
    <p:sldLayoutId id="2147483657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js.org/docs/react-component.html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7068" y="312434"/>
            <a:ext cx="6797758" cy="628090"/>
          </a:xfrm>
        </p:spPr>
        <p:txBody>
          <a:bodyPr/>
          <a:lstStyle/>
          <a:p>
            <a:r>
              <a:rPr lang="en-GB" sz="2800" dirty="0">
                <a:solidFill>
                  <a:srgbClr val="005B70"/>
                </a:solidFill>
              </a:rPr>
              <a:t>Hooks</a:t>
            </a:r>
            <a:endParaRPr lang="en-US" sz="2800" dirty="0">
              <a:solidFill>
                <a:srgbClr val="005B70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E04218F-10E0-4B14-BDB1-FF256EC12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2965" y="1365665"/>
            <a:ext cx="6233685" cy="2996473"/>
          </a:xfrm>
        </p:spPr>
        <p:txBody>
          <a:bodyPr>
            <a:normAutofit/>
          </a:bodyPr>
          <a:lstStyle/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200" dirty="0"/>
              <a:t>State hooks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200" dirty="0"/>
              <a:t>Effect hooks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r>
              <a:rPr lang="en-GB" sz="2200" dirty="0"/>
              <a:t>Calling REST services</a:t>
            </a:r>
          </a:p>
          <a:p>
            <a:pPr marL="512763" indent="-457200">
              <a:buFont typeface="+mj-lt"/>
              <a:buAutoNum type="arabicPeriod"/>
              <a:tabLst>
                <a:tab pos="446088" algn="l"/>
              </a:tabLst>
            </a:pPr>
            <a:endParaRPr lang="en-GB" sz="1800" dirty="0"/>
          </a:p>
          <a:p>
            <a:pPr marL="55563" indent="0">
              <a:tabLst>
                <a:tab pos="446088" algn="l"/>
              </a:tabLst>
            </a:pPr>
            <a:r>
              <a:rPr lang="en-GB" sz="2200" i="1" dirty="0"/>
              <a:t>Annex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Class component techniques</a:t>
            </a:r>
          </a:p>
        </p:txBody>
      </p:sp>
    </p:spTree>
    <p:extLst>
      <p:ext uri="{BB962C8B-B14F-4D97-AF65-F5344CB8AC3E}">
        <p14:creationId xmlns:p14="http://schemas.microsoft.com/office/powerpoint/2010/main" val="13759053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Defining a Simple Effect Hook (2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effectHooks1.html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Note: 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can define multiple effect hooks, which is good for separation of concerns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hooks are invoked in the order defined</a:t>
            </a:r>
          </a:p>
        </p:txBody>
      </p:sp>
    </p:spTree>
    <p:extLst>
      <p:ext uri="{BB962C8B-B14F-4D97-AF65-F5344CB8AC3E}">
        <p14:creationId xmlns:p14="http://schemas.microsoft.com/office/powerpoint/2010/main" val="2839484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Effects with </a:t>
            </a:r>
            <a:r>
              <a:rPr lang="en-GB" dirty="0" err="1"/>
              <a:t>Cleanup</a:t>
            </a:r>
            <a:r>
              <a:rPr lang="en-GB" dirty="0"/>
              <a:t> (1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Some effects might require </a:t>
            </a:r>
            <a:r>
              <a:rPr lang="en-GB" dirty="0" err="1"/>
              <a:t>cleanup</a:t>
            </a:r>
            <a:endParaRPr lang="en-GB" dirty="0"/>
          </a:p>
          <a:p>
            <a:pPr lvl="1"/>
            <a:r>
              <a:rPr lang="en-GB" dirty="0"/>
              <a:t>E.g. cancel a timer/interval</a:t>
            </a:r>
          </a:p>
          <a:p>
            <a:pPr lvl="1"/>
            <a:r>
              <a:rPr lang="en-GB" dirty="0"/>
              <a:t>E.g. cancel a subscription to an external data source</a:t>
            </a:r>
          </a:p>
          <a:p>
            <a:endParaRPr lang="en-GB" dirty="0"/>
          </a:p>
          <a:p>
            <a:r>
              <a:rPr lang="en-GB" dirty="0"/>
              <a:t>To provide </a:t>
            </a:r>
            <a:r>
              <a:rPr lang="en-GB" dirty="0" err="1"/>
              <a:t>cleanup</a:t>
            </a:r>
            <a:r>
              <a:rPr lang="en-GB" dirty="0"/>
              <a:t> behaviour for an effect:</a:t>
            </a:r>
          </a:p>
          <a:p>
            <a:pPr lvl="1"/>
            <a:r>
              <a:rPr lang="en-GB" dirty="0"/>
              <a:t>Return a function from the effect</a:t>
            </a:r>
          </a:p>
          <a:p>
            <a:pPr lvl="1"/>
            <a:endParaRPr lang="en-GB" dirty="0"/>
          </a:p>
        </p:txBody>
      </p:sp>
      <p:sp>
        <p:nvSpPr>
          <p:cNvPr id="5" name="Rectangle 16">
            <a:extLst>
              <a:ext uri="{FF2B5EF4-FFF2-40B4-BE49-F238E27FC236}">
                <a16:creationId xmlns:a16="http://schemas.microsoft.com/office/drawing/2014/main" id="{82A41CEC-35F5-4330-8957-4C611E53FE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37898" y="3257712"/>
            <a:ext cx="6653468" cy="808396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739775"/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React.useEffect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(() =&gt; { 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side-effect code…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 () =&gt; {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cleanup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code… }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866160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Effects with </a:t>
            </a:r>
            <a:r>
              <a:rPr lang="en-GB" dirty="0" err="1"/>
              <a:t>Cleanup</a:t>
            </a:r>
            <a:r>
              <a:rPr lang="en-GB" dirty="0"/>
              <a:t> (2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effectHooks2.html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cs typeface="Courier New" panose="02070309020205020404" pitchFamily="49" charset="0"/>
              </a:rPr>
              <a:t>React invokes an effect </a:t>
            </a:r>
            <a:r>
              <a:rPr lang="en-GB" dirty="0" err="1">
                <a:cs typeface="Courier New" panose="02070309020205020404" pitchFamily="49" charset="0"/>
              </a:rPr>
              <a:t>cleanup</a:t>
            </a:r>
            <a:r>
              <a:rPr lang="en-GB" dirty="0">
                <a:cs typeface="Courier New" panose="02070309020205020404" pitchFamily="49" charset="0"/>
              </a:rPr>
              <a:t> function as </a:t>
            </a:r>
            <a:r>
              <a:rPr lang="en-GB" dirty="0"/>
              <a:t>follows:</a:t>
            </a:r>
          </a:p>
          <a:p>
            <a:pPr lvl="1"/>
            <a:r>
              <a:rPr lang="en-GB" dirty="0"/>
              <a:t>Before the component re-renders itself</a:t>
            </a:r>
          </a:p>
          <a:p>
            <a:pPr lvl="1"/>
            <a:r>
              <a:rPr lang="en-GB" dirty="0"/>
              <a:t>Just before the component unmounts itself</a:t>
            </a: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668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Effect Dependencies (1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1" y="924309"/>
            <a:ext cx="7654920" cy="3742941"/>
          </a:xfrm>
        </p:spPr>
        <p:txBody>
          <a:bodyPr/>
          <a:lstStyle/>
          <a:p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React.useEffect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GB" dirty="0"/>
              <a:t> takes an optional 2</a:t>
            </a:r>
            <a:r>
              <a:rPr lang="en-GB" baseline="30000" dirty="0"/>
              <a:t>nd</a:t>
            </a:r>
            <a:r>
              <a:rPr lang="en-GB" dirty="0"/>
              <a:t> argument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An array of dependencies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will only be invoked if a dependency has changed</a:t>
            </a:r>
          </a:p>
          <a:p>
            <a:pPr lvl="1"/>
            <a:endParaRPr lang="en-GB" dirty="0">
              <a:latin typeface="+mj-lt"/>
              <a:cs typeface="Courier New" panose="02070309020205020404" pitchFamily="49" charset="0"/>
            </a:endParaRPr>
          </a:p>
          <a:p>
            <a:pPr lvl="1"/>
            <a:endParaRPr lang="en-GB" dirty="0">
              <a:latin typeface="+mj-lt"/>
              <a:cs typeface="Courier New" panose="02070309020205020404" pitchFamily="49" charset="0"/>
            </a:endParaRPr>
          </a:p>
          <a:p>
            <a:pPr lvl="1"/>
            <a:endParaRPr lang="en-GB" dirty="0"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DA4EC5A4-8A4B-477F-B33D-7ECA46E82A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6657" y="2090805"/>
            <a:ext cx="7014864" cy="808396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739775"/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React.useEffect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(() =&gt; { 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side-effect code…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() =&gt; { </a:t>
            </a:r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cleanup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code… }</a:t>
            </a:r>
          </a:p>
          <a:p>
            <a:pPr defTabSz="739775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},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[dependency1, dependency2, … ]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4003840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Effect Dependencies (2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1" y="924309"/>
            <a:ext cx="7728492" cy="3742941"/>
          </a:xfrm>
        </p:spPr>
        <p:txBody>
          <a:bodyPr/>
          <a:lstStyle/>
          <a:p>
            <a:r>
              <a:rPr lang="en-GB" dirty="0"/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effectHooks3.html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Gallery</a:t>
            </a:r>
            <a:r>
              <a:rPr lang="en-GB" dirty="0">
                <a:cs typeface="Courier New" panose="02070309020205020404" pitchFamily="49" charset="0"/>
              </a:rPr>
              <a:t> has 4 effects, illustrating different scenarios: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1 - Called on every re-render 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2 - Called on every thumbnail click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3 - Called on a different thumbnail click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Effect 4 - Called on initial render, cleaned up on unmount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0187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Section 3: Calling REST Services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Overview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Starting the REST service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Testing the REST service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Calling the REST service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5535870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/>
              <a:t>Overview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0" y="924309"/>
            <a:ext cx="7696961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In this section we show a realistic example of why you’d implement an effect hook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example will call a REST service at the point when a component is first rendered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component calls the REST service asynchronously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When the REST service returns with the data, the component will re-render itself with the result data</a:t>
            </a:r>
          </a:p>
        </p:txBody>
      </p:sp>
    </p:spTree>
    <p:extLst>
      <p:ext uri="{BB962C8B-B14F-4D97-AF65-F5344CB8AC3E}">
        <p14:creationId xmlns:p14="http://schemas.microsoft.com/office/powerpoint/2010/main" val="2372607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Starting the REST Service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We’ve implemented the REST service in Node.js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Open a command window in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server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folder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Run the following commands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REST service starts up on port 3000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9" name="Rectangle 16">
            <a:extLst>
              <a:ext uri="{FF2B5EF4-FFF2-40B4-BE49-F238E27FC236}">
                <a16:creationId xmlns:a16="http://schemas.microsoft.com/office/drawing/2014/main" id="{C8C33D0A-2150-4897-9488-DA3F132AB3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3318" y="2089346"/>
            <a:ext cx="6233523" cy="25439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install</a:t>
            </a:r>
          </a:p>
        </p:txBody>
      </p:sp>
      <p:sp>
        <p:nvSpPr>
          <p:cNvPr id="10" name="Rectangle 16">
            <a:extLst>
              <a:ext uri="{FF2B5EF4-FFF2-40B4-BE49-F238E27FC236}">
                <a16:creationId xmlns:a16="http://schemas.microsoft.com/office/drawing/2014/main" id="{6C0D47A3-6774-45A7-935F-51C56AF3C2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33318" y="2459154"/>
            <a:ext cx="6233523" cy="254398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npm</a:t>
            </a:r>
            <a:r>
              <a:rPr lang="en-GB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start</a:t>
            </a:r>
          </a:p>
        </p:txBody>
      </p:sp>
    </p:spTree>
    <p:extLst>
      <p:ext uri="{BB962C8B-B14F-4D97-AF65-F5344CB8AC3E}">
        <p14:creationId xmlns:p14="http://schemas.microsoft.com/office/powerpoint/2010/main" val="36899447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the REST Service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test the REST service is working, browse here: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http://localhost:3000/api/thumbnailUrls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61EF8F3-5C0B-4E5F-8D17-B83331BBE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155" y="1711452"/>
            <a:ext cx="6561617" cy="2990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3222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Calling the REST Service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900501" y="924309"/>
            <a:ext cx="7805568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Now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restClient.html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After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Gallery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component is first rendered: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Our effect hook makes an asynchronous REST call 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When the REST call returns, we update component state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This causes the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Gallery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component to re-render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example also shows how to use: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fetch()</a:t>
            </a:r>
            <a:r>
              <a:rPr lang="en-GB" dirty="0">
                <a:latin typeface="+mj-lt"/>
              </a:rPr>
              <a:t>,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async</a:t>
            </a:r>
            <a:r>
              <a:rPr lang="en-GB" dirty="0">
                <a:latin typeface="+mj-lt"/>
              </a:rPr>
              <a:t>,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await</a:t>
            </a:r>
          </a:p>
        </p:txBody>
      </p:sp>
    </p:spTree>
    <p:extLst>
      <p:ext uri="{BB962C8B-B14F-4D97-AF65-F5344CB8AC3E}">
        <p14:creationId xmlns:p14="http://schemas.microsoft.com/office/powerpoint/2010/main" val="3215823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1: State Hooks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Recap component properties</a:t>
            </a:r>
          </a:p>
          <a:p>
            <a:r>
              <a:rPr lang="en-GB" dirty="0"/>
              <a:t>Fixed properties vs. mutable state</a:t>
            </a:r>
          </a:p>
          <a:p>
            <a:r>
              <a:rPr lang="en-GB" dirty="0"/>
              <a:t>State in a functional component</a:t>
            </a:r>
          </a:p>
          <a:p>
            <a:r>
              <a:rPr lang="en-GB" dirty="0"/>
              <a:t>Complete example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31007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67068" y="312434"/>
            <a:ext cx="6797758" cy="628090"/>
          </a:xfrm>
        </p:spPr>
        <p:txBody>
          <a:bodyPr/>
          <a:lstStyle/>
          <a:p>
            <a:r>
              <a:rPr lang="en-GB" sz="2800" dirty="0">
                <a:solidFill>
                  <a:srgbClr val="005B70"/>
                </a:solidFill>
              </a:rPr>
              <a:t>Summary</a:t>
            </a:r>
            <a:endParaRPr lang="en-US" sz="2800" dirty="0">
              <a:solidFill>
                <a:srgbClr val="005B70"/>
              </a:solidFill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E04218F-10E0-4B14-BDB1-FF256EC12F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2965" y="1365665"/>
            <a:ext cx="6233685" cy="2624749"/>
          </a:xfrm>
        </p:spPr>
        <p:txBody>
          <a:bodyPr>
            <a:normAutofit/>
          </a:bodyPr>
          <a:lstStyle/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State hooks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Effect hooks</a:t>
            </a:r>
          </a:p>
          <a:p>
            <a:pPr marL="512763" indent="-457200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Calling REST services</a:t>
            </a:r>
          </a:p>
        </p:txBody>
      </p:sp>
    </p:spTree>
    <p:extLst>
      <p:ext uri="{BB962C8B-B14F-4D97-AF65-F5344CB8AC3E}">
        <p14:creationId xmlns:p14="http://schemas.microsoft.com/office/powerpoint/2010/main" val="2862680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342" y="36576"/>
            <a:ext cx="7945049" cy="560552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Annex:  Class Component Techniques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dirty="0"/>
              <a:t>State management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dirty="0"/>
              <a:t>Overview of lifecycle methods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Lifecycle methods available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Implementing lifecycle methods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Optimizing UI updates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Is an update necessary?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Accessing previous state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endParaRPr lang="en-GB" sz="2200" dirty="0"/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endParaRPr lang="en-GB" dirty="0"/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endParaRPr lang="en-GB" sz="2200" dirty="0"/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38010104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93342" y="36576"/>
            <a:ext cx="8092078" cy="560552"/>
          </a:xfrm>
        </p:spPr>
        <p:txBody>
          <a:bodyPr/>
          <a:lstStyle/>
          <a:p>
            <a:pPr eaLnBrk="1" hangingPunct="1"/>
            <a:r>
              <a:rPr lang="en-GB" dirty="0"/>
              <a:t>State Management (1 of 2)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1" y="937657"/>
            <a:ext cx="7879140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In a class component, state is available via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this.state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sz="1400" dirty="0">
              <a:latin typeface="+mj-lt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initialize state: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In the constructor, set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this.state</a:t>
            </a:r>
            <a:endParaRPr lang="en-GB" dirty="0">
              <a:latin typeface="+mj-lt"/>
            </a:endParaRPr>
          </a:p>
          <a:p>
            <a:pPr lvl="1"/>
            <a:endParaRPr lang="en-GB" sz="1400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access state: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Use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this.state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sz="1400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modify state: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Call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this.setState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(state)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769AA5-3EFD-8FCB-1EB8-B4FEF09762B8}"/>
              </a:ext>
            </a:extLst>
          </p:cNvPr>
          <p:cNvSpPr txBox="1"/>
          <p:nvPr/>
        </p:nvSpPr>
        <p:spPr>
          <a:xfrm>
            <a:off x="5980382" y="4014748"/>
            <a:ext cx="2809765" cy="768138"/>
          </a:xfrm>
          <a:prstGeom prst="rect">
            <a:avLst/>
          </a:prstGeom>
          <a:solidFill>
            <a:srgbClr val="005B70"/>
          </a:solidFill>
          <a:ln>
            <a:solidFill>
              <a:srgbClr val="005B7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See example in 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stateSimple2.html</a:t>
            </a:r>
          </a:p>
        </p:txBody>
      </p:sp>
    </p:spTree>
    <p:extLst>
      <p:ext uri="{BB962C8B-B14F-4D97-AF65-F5344CB8AC3E}">
        <p14:creationId xmlns:p14="http://schemas.microsoft.com/office/powerpoint/2010/main" val="30127868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793342" y="36576"/>
            <a:ext cx="8185766" cy="560552"/>
          </a:xfrm>
        </p:spPr>
        <p:txBody>
          <a:bodyPr/>
          <a:lstStyle/>
          <a:p>
            <a:r>
              <a:rPr lang="en-GB" dirty="0"/>
              <a:t>State Management (2 of 2)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a complete example of state management in a class component, see:</a:t>
            </a:r>
          </a:p>
          <a:p>
            <a:pPr lvl="1">
              <a:tabLst>
                <a:tab pos="3497263" algn="l"/>
              </a:tabLst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stateComplete2.html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7C4D31-7EAB-4449-B5E3-2F37EFEA8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630" y="2119577"/>
            <a:ext cx="4240930" cy="282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3508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Overview of Lifecyle Methods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8138303" cy="3742941"/>
          </a:xfrm>
        </p:spPr>
        <p:txBody>
          <a:bodyPr/>
          <a:lstStyle/>
          <a:p>
            <a:r>
              <a:rPr lang="en-GB" dirty="0"/>
              <a:t>Class component have a technique called </a:t>
            </a:r>
            <a:r>
              <a:rPr lang="en-GB" i="1" dirty="0"/>
              <a:t>lifecycle methods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Quite similar to effect hooks for functional components</a:t>
            </a:r>
          </a:p>
          <a:p>
            <a:pPr lvl="1"/>
            <a:endParaRPr lang="en-GB" dirty="0">
              <a:latin typeface="+mj-lt"/>
            </a:endParaRPr>
          </a:p>
          <a:p>
            <a:r>
              <a:rPr lang="en-GB" dirty="0"/>
              <a:t>For a class component, React calls these methods:</a:t>
            </a:r>
          </a:p>
          <a:p>
            <a:pPr lvl="1"/>
            <a:r>
              <a:rPr lang="en-GB" dirty="0"/>
              <a:t>Constructor</a:t>
            </a:r>
          </a:p>
          <a:p>
            <a:pPr lvl="1"/>
            <a:r>
              <a:rPr lang="en-GB" dirty="0"/>
              <a:t>Lifecycle methods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render()</a:t>
            </a:r>
          </a:p>
          <a:p>
            <a:pPr lvl="1"/>
            <a:endParaRPr lang="en-GB" dirty="0"/>
          </a:p>
          <a:p>
            <a:pPr lvl="1"/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113851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Lifecycle Methods Available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Here are the most common lifecycle methods that React calls upon a class component:</a:t>
            </a:r>
          </a:p>
          <a:p>
            <a:pPr lvl="1"/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componentDidMount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componentDidUpdate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componentWillUnmount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For a full list of lifecycle methods, see:</a:t>
            </a:r>
          </a:p>
          <a:p>
            <a:pPr lvl="1"/>
            <a:r>
              <a:rPr lang="en-GB" dirty="0">
                <a:hlinkClick r:id="rId3"/>
              </a:rPr>
              <a:t>https://reactjs.org/docs/react-component.html</a:t>
            </a:r>
            <a:r>
              <a:rPr lang="en-GB" dirty="0"/>
              <a:t> 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583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Implementing Lifecycle Methods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See the example in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lifecycleMethods1.html</a:t>
            </a:r>
          </a:p>
          <a:p>
            <a:pPr lvl="1"/>
            <a:r>
              <a:rPr lang="en-GB" dirty="0">
                <a:latin typeface="+mj-lt"/>
              </a:rPr>
              <a:t> 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Displays info messages in the console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ABEE3E-58B2-464F-9FA0-0A09E34C1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914" y="1726781"/>
            <a:ext cx="5120398" cy="334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0019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Optimizing UI Updates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Let's think about how we can optimize UI updates, to reduce the amount of re-rendering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At the moment, when the user clicks a thumbnail icon, it renders that icon in large format on the page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It does this even if you click the same thumbnail several times - what a waste of effort!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A better approach: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Only re-render if a different thumbnail is clicked</a:t>
            </a:r>
          </a:p>
        </p:txBody>
      </p:sp>
    </p:spTree>
    <p:extLst>
      <p:ext uri="{BB962C8B-B14F-4D97-AF65-F5344CB8AC3E}">
        <p14:creationId xmlns:p14="http://schemas.microsoft.com/office/powerpoint/2010/main" val="434639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Is an Update Necessary?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Implement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shouldComponentUpdate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GB" dirty="0"/>
              <a:t> method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method receives the provisional new properties and state for the component</a:t>
            </a:r>
          </a:p>
          <a:p>
            <a:pPr lvl="1"/>
            <a:endParaRPr lang="en-GB" dirty="0">
              <a:latin typeface="+mj-lt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function must return a </a:t>
            </a:r>
            <a:r>
              <a:rPr lang="en-GB" dirty="0" err="1">
                <a:ea typeface="Open Sans" panose="020B0606030504020204" pitchFamily="34" charset="0"/>
                <a:cs typeface="Open Sans" panose="020B0606030504020204" pitchFamily="34" charset="0"/>
              </a:rPr>
              <a:t>boolean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result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true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if you want an update/render to happen</a:t>
            </a:r>
          </a:p>
          <a:p>
            <a:pPr lvl="1"/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false</a:t>
            </a:r>
            <a:r>
              <a:rPr lang="en-GB" dirty="0">
                <a:latin typeface="+mj-lt"/>
              </a:rPr>
              <a:t> 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if you decide there's no need to update/render</a:t>
            </a:r>
          </a:p>
          <a:p>
            <a:pPr lvl="1"/>
            <a:endParaRPr lang="en-GB" dirty="0">
              <a:latin typeface="+mj-lt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lifecycleMethods2.html</a:t>
            </a:r>
          </a:p>
        </p:txBody>
      </p:sp>
    </p:spTree>
    <p:extLst>
      <p:ext uri="{BB962C8B-B14F-4D97-AF65-F5344CB8AC3E}">
        <p14:creationId xmlns:p14="http://schemas.microsoft.com/office/powerpoint/2010/main" val="39791394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Accessing Previous State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Implement the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componentDidUpdate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GB" dirty="0"/>
              <a:t> method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The method receives the previous properties and state for the component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What to do with this info?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E.g. stick it into some kind of "undo" store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E.g. log the change somewhere useful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Example - see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lifecycleMethods3.html</a:t>
            </a:r>
          </a:p>
          <a:p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166543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Recap Component Properties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0" y="924309"/>
            <a:ext cx="7686451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We've seen how to pass properties into a component</a:t>
            </a: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(Ditto for class components)</a:t>
            </a:r>
          </a:p>
        </p:txBody>
      </p:sp>
      <p:sp>
        <p:nvSpPr>
          <p:cNvPr id="11" name="Rectangle 16">
            <a:extLst>
              <a:ext uri="{FF2B5EF4-FFF2-40B4-BE49-F238E27FC236}">
                <a16:creationId xmlns:a16="http://schemas.microsoft.com/office/drawing/2014/main" id="{BDCD01A7-217D-4DE8-9475-1EB508AEC2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1517754"/>
            <a:ext cx="6367483" cy="623730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function Person(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{name, age,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isWelsh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skills}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) {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( … some elements … )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7" name="Rectangle 16">
            <a:extLst>
              <a:ext uri="{FF2B5EF4-FFF2-40B4-BE49-F238E27FC236}">
                <a16:creationId xmlns:a16="http://schemas.microsoft.com/office/drawing/2014/main" id="{75F9AACD-6053-4432-B3B6-FEEF8E1579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90036" y="2575200"/>
            <a:ext cx="2698845" cy="808396"/>
          </a:xfrm>
          <a:prstGeom prst="rect">
            <a:avLst/>
          </a:prstGeom>
          <a:solidFill>
            <a:srgbClr val="DBFFC9"/>
          </a:solidFill>
          <a:ln>
            <a:solidFill>
              <a:srgbClr val="00B050"/>
            </a:solidFill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&lt;Person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name="John Evans"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age={21}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GB" sz="12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isWelsh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={true}</a:t>
            </a:r>
          </a:p>
          <a:p>
            <a:pPr defTabSz="554831"/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GB" sz="12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skills={[…]}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 /&gt;</a:t>
            </a: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72593E43-F89A-06B8-EFE8-509734FD94A4}"/>
              </a:ext>
            </a:extLst>
          </p:cNvPr>
          <p:cNvSpPr/>
          <p:nvPr/>
        </p:nvSpPr>
        <p:spPr>
          <a:xfrm>
            <a:off x="5412728" y="1647213"/>
            <a:ext cx="727185" cy="921895"/>
          </a:xfrm>
          <a:custGeom>
            <a:avLst/>
            <a:gdLst>
              <a:gd name="connsiteX0" fmla="*/ 382249 w 382249"/>
              <a:gd name="connsiteY0" fmla="*/ 921895 h 921895"/>
              <a:gd name="connsiteX1" fmla="*/ 382249 w 382249"/>
              <a:gd name="connsiteY1" fmla="*/ 0 h 921895"/>
              <a:gd name="connsiteX2" fmla="*/ 0 w 382249"/>
              <a:gd name="connsiteY2" fmla="*/ 0 h 921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82249" h="921895">
                <a:moveTo>
                  <a:pt x="382249" y="921895"/>
                </a:moveTo>
                <a:lnTo>
                  <a:pt x="382249" y="0"/>
                </a:lnTo>
                <a:lnTo>
                  <a:pt x="0" y="0"/>
                </a:lnTo>
              </a:path>
            </a:pathLst>
          </a:custGeom>
          <a:noFill/>
          <a:ln w="1905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8644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Fixed Properties vs. Mutable State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00500" y="924309"/>
            <a:ext cx="7812575" cy="3742941"/>
          </a:xfrm>
        </p:spPr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Properties are immutable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can't change their values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What if the component needs to hold mutable state?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E.g. add items to an array, update a timestamp, etc.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You </a:t>
            </a:r>
            <a:r>
              <a:rPr lang="en-GB" u="sng" dirty="0">
                <a:ea typeface="Open Sans" panose="020B0606030504020204" pitchFamily="34" charset="0"/>
                <a:cs typeface="Open Sans" panose="020B0606030504020204" pitchFamily="34" charset="0"/>
              </a:rPr>
              <a:t>can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 achieve mutable state in a component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See following slides for details for functional components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(See Annex for details for class components) 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430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State in a Functional Component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In a functional component, you use a "state hook"</a:t>
            </a:r>
          </a:p>
          <a:p>
            <a:endParaRPr lang="en-GB" sz="1400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To initialize state: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  <a:r>
              <a:rPr lang="en-GB" dirty="0"/>
              <a:t>all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React.useState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initState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GB" dirty="0">
                <a:latin typeface="+mj-lt"/>
                <a:cs typeface="Courier New" panose="02070309020205020404" pitchFamily="49" charset="0"/>
              </a:rPr>
              <a:t>, 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Returns 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stateVariable,updateFunc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pPr lvl="1"/>
            <a:endParaRPr lang="en-GB" sz="1400" dirty="0"/>
          </a:p>
          <a:p>
            <a:r>
              <a:rPr lang="en-GB" dirty="0"/>
              <a:t>To access state:</a:t>
            </a:r>
          </a:p>
          <a:p>
            <a:pPr lvl="1"/>
            <a:r>
              <a:rPr lang="en-GB" dirty="0"/>
              <a:t>Use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stateVariable</a:t>
            </a:r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sz="1400" dirty="0"/>
          </a:p>
          <a:p>
            <a:r>
              <a:rPr lang="en-GB" dirty="0"/>
              <a:t>To modify state</a:t>
            </a:r>
          </a:p>
          <a:p>
            <a:pPr lvl="1"/>
            <a:r>
              <a:rPr lang="en-GB" dirty="0"/>
              <a:t>Call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updateFunc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newState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GB" dirty="0">
              <a:latin typeface="+mj-lt"/>
              <a:cs typeface="Courier New" panose="020703090202050204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DCC89A-2B91-B092-2910-B674A8652D0D}"/>
              </a:ext>
            </a:extLst>
          </p:cNvPr>
          <p:cNvSpPr txBox="1"/>
          <p:nvPr/>
        </p:nvSpPr>
        <p:spPr>
          <a:xfrm>
            <a:off x="5980382" y="4014748"/>
            <a:ext cx="2809765" cy="768138"/>
          </a:xfrm>
          <a:prstGeom prst="rect">
            <a:avLst/>
          </a:prstGeom>
          <a:solidFill>
            <a:srgbClr val="005B70"/>
          </a:solidFill>
          <a:ln>
            <a:solidFill>
              <a:srgbClr val="005B70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</a:rPr>
              <a:t>See example in </a:t>
            </a:r>
            <a:r>
              <a:rPr lang="en-GB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stateSimple1.html</a:t>
            </a:r>
          </a:p>
        </p:txBody>
      </p:sp>
    </p:spTree>
    <p:extLst>
      <p:ext uri="{BB962C8B-B14F-4D97-AF65-F5344CB8AC3E}">
        <p14:creationId xmlns:p14="http://schemas.microsoft.com/office/powerpoint/2010/main" val="3000730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Complete Example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For a complete example of state management in a functional component, see:</a:t>
            </a:r>
          </a:p>
          <a:p>
            <a:pPr lvl="1">
              <a:tabLst>
                <a:tab pos="3497263" algn="l"/>
              </a:tabLst>
            </a:pP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stateComplete1.html</a:t>
            </a:r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	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57C4D31-7EAB-4449-B5E3-2F37EFEA83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2630" y="2119577"/>
            <a:ext cx="4240930" cy="282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254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Section 2:  Effect Hooks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7C4D046-3B81-47EF-BB58-9F17FAB63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Overview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Defining a simple effect hook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Effects with </a:t>
            </a:r>
            <a:r>
              <a:rPr lang="en-GB" sz="2200" dirty="0" err="1"/>
              <a:t>cleanup</a:t>
            </a:r>
            <a:endParaRPr lang="en-GB" sz="2200" dirty="0"/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r>
              <a:rPr lang="en-GB" sz="2200" dirty="0"/>
              <a:t>Effect dependencies</a:t>
            </a:r>
          </a:p>
          <a:p>
            <a:pPr marL="446088" indent="-390525">
              <a:buFont typeface="Arial" panose="020B0604020202020204" pitchFamily="34" charset="0"/>
              <a:buChar char="•"/>
              <a:tabLst>
                <a:tab pos="446088" algn="l"/>
              </a:tabLst>
            </a:pP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176028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/>
              <a:t>Overview</a:t>
            </a:r>
            <a:endParaRPr lang="en-GB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functional component can define </a:t>
            </a:r>
            <a:r>
              <a:rPr lang="en-GB" i="1" dirty="0"/>
              <a:t>effect hooks</a:t>
            </a:r>
          </a:p>
          <a:p>
            <a:pPr lvl="1"/>
            <a:r>
              <a:rPr lang="en-GB" dirty="0"/>
              <a:t>An effect hook is effectively a call-back function</a:t>
            </a:r>
          </a:p>
          <a:p>
            <a:pPr lvl="1"/>
            <a:r>
              <a:rPr lang="en-GB" dirty="0"/>
              <a:t>Called automatically by React, after each render</a:t>
            </a:r>
          </a:p>
          <a:p>
            <a:pPr lvl="1"/>
            <a:r>
              <a:rPr lang="en-GB" dirty="0"/>
              <a:t>Enables the component to do some additional work</a:t>
            </a:r>
          </a:p>
          <a:p>
            <a:pPr lvl="1"/>
            <a:endParaRPr lang="en-GB" dirty="0"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Note: Class components have a similar technique called </a:t>
            </a:r>
            <a:r>
              <a:rPr lang="en-GB" i="1" dirty="0">
                <a:ea typeface="Open Sans" panose="020B0606030504020204" pitchFamily="34" charset="0"/>
                <a:cs typeface="Open Sans" panose="020B0606030504020204" pitchFamily="34" charset="0"/>
              </a:rPr>
              <a:t>lifecycle methods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See Annex for details</a:t>
            </a:r>
          </a:p>
          <a:p>
            <a:pPr lvl="1"/>
            <a:endParaRPr lang="en-GB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79043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Defining a Simple Effect Hook (1 of 2)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900500" y="924309"/>
            <a:ext cx="7896659" cy="3742941"/>
          </a:xfrm>
        </p:spPr>
        <p:txBody>
          <a:bodyPr/>
          <a:lstStyle/>
          <a:p>
            <a:r>
              <a:rPr lang="en-GB" dirty="0"/>
              <a:t>To define an effect hook: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Call 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React.useEffect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1"/>
            <a:endParaRPr lang="en-GB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React calls your effect(s) after each render, including after the first render</a:t>
            </a:r>
          </a:p>
          <a:p>
            <a:pPr lvl="1"/>
            <a:r>
              <a:rPr lang="en-GB" dirty="0">
                <a:ea typeface="Open Sans" panose="020B0606030504020204" pitchFamily="34" charset="0"/>
                <a:cs typeface="Open Sans" panose="020B0606030504020204" pitchFamily="34" charset="0"/>
              </a:rPr>
              <a:t>Gives you an opportunity to perform side-effect work</a:t>
            </a:r>
          </a:p>
        </p:txBody>
      </p:sp>
      <p:sp>
        <p:nvSpPr>
          <p:cNvPr id="4" name="Rectangle 16">
            <a:extLst>
              <a:ext uri="{FF2B5EF4-FFF2-40B4-BE49-F238E27FC236}">
                <a16:creationId xmlns:a16="http://schemas.microsoft.com/office/drawing/2014/main" id="{AFFD3D35-7B86-4512-B6D1-3F88C63CF2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44723" y="1700544"/>
            <a:ext cx="6923415" cy="254398"/>
          </a:xfrm>
          <a:prstGeom prst="rect">
            <a:avLst/>
          </a:prstGeom>
          <a:solidFill>
            <a:srgbClr val="99FF66"/>
          </a:solidFill>
          <a:ln>
            <a:noFill/>
          </a:ln>
          <a:effectLst>
            <a:outerShdw dist="107763" dir="2700000" algn="ctr" rotWithShape="0">
              <a:srgbClr val="339933"/>
            </a:outerShdw>
          </a:effectLst>
        </p:spPr>
        <p:txBody>
          <a:bodyPr wrap="square" lIns="69056" tIns="34529" rIns="69056" bIns="34529" anchor="ctr">
            <a:spAutoFit/>
          </a:bodyPr>
          <a:lstStyle/>
          <a:p>
            <a:pPr defTabSz="739775"/>
            <a:r>
              <a:rPr lang="en-GB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React.useEffect</a:t>
            </a:r>
            <a:r>
              <a:rPr lang="en-GB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(() =&gt; { side-effect code… })</a:t>
            </a:r>
          </a:p>
        </p:txBody>
      </p:sp>
    </p:spTree>
    <p:extLst>
      <p:ext uri="{BB962C8B-B14F-4D97-AF65-F5344CB8AC3E}">
        <p14:creationId xmlns:p14="http://schemas.microsoft.com/office/powerpoint/2010/main" val="3692512901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_LiveLessons_2017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tandard_LiveLessons_2016.potm" id="{8C1633E9-E98A-446F-92F4-E3D84D4249FA}" vid="{A44C486B-6B48-42BE-B4AA-FE194AC1400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Standard_LiveLessons_2017.potm</Template>
  <TotalTime>3234</TotalTime>
  <Words>1248</Words>
  <Application>Microsoft Office PowerPoint</Application>
  <PresentationFormat>On-screen Show (16:9)</PresentationFormat>
  <Paragraphs>246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Courier New</vt:lpstr>
      <vt:lpstr>Open Sans</vt:lpstr>
      <vt:lpstr>Standard_LiveLessons_2017</vt:lpstr>
      <vt:lpstr>Hooks</vt:lpstr>
      <vt:lpstr>Section 1: State Hooks</vt:lpstr>
      <vt:lpstr>Recap Component Properties</vt:lpstr>
      <vt:lpstr>Fixed Properties vs. Mutable State</vt:lpstr>
      <vt:lpstr>State in a Functional Component</vt:lpstr>
      <vt:lpstr>Complete Example</vt:lpstr>
      <vt:lpstr>Section 2:  Effect Hooks</vt:lpstr>
      <vt:lpstr>Overview</vt:lpstr>
      <vt:lpstr>Defining a Simple Effect Hook (1 of 2)</vt:lpstr>
      <vt:lpstr>Defining a Simple Effect Hook (2 of 2)</vt:lpstr>
      <vt:lpstr>Effects with Cleanup (1 of 2)</vt:lpstr>
      <vt:lpstr>Effects with Cleanup (2 of 2)</vt:lpstr>
      <vt:lpstr>Effect Dependencies (1 of 2)</vt:lpstr>
      <vt:lpstr>Effect Dependencies (2 of 2)</vt:lpstr>
      <vt:lpstr>Section 3: Calling REST Services</vt:lpstr>
      <vt:lpstr>Overview</vt:lpstr>
      <vt:lpstr>Starting the REST Service</vt:lpstr>
      <vt:lpstr>Testing the REST Service</vt:lpstr>
      <vt:lpstr>Calling the REST Service</vt:lpstr>
      <vt:lpstr>Summary</vt:lpstr>
      <vt:lpstr>Annex:  Class Component Techniques</vt:lpstr>
      <vt:lpstr>State Management (1 of 2)</vt:lpstr>
      <vt:lpstr>State Management (2 of 2)</vt:lpstr>
      <vt:lpstr>Overview of Lifecyle Methods</vt:lpstr>
      <vt:lpstr>Lifecycle Methods Available</vt:lpstr>
      <vt:lpstr>Implementing Lifecycle Methods</vt:lpstr>
      <vt:lpstr>Optimizing UI Updates</vt:lpstr>
      <vt:lpstr>Is an Update Necessary?</vt:lpstr>
      <vt:lpstr>Accessing Previous State</vt:lpstr>
    </vt:vector>
  </TitlesOfParts>
  <Company>Pearson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Julie Phifer</dc:creator>
  <cp:lastModifiedBy>Andy Olsen</cp:lastModifiedBy>
  <cp:revision>126</cp:revision>
  <dcterms:created xsi:type="dcterms:W3CDTF">2015-09-28T19:52:00Z</dcterms:created>
  <dcterms:modified xsi:type="dcterms:W3CDTF">2023-11-15T09:09:00Z</dcterms:modified>
</cp:coreProperties>
</file>